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8" r:id="rId5"/>
    <p:sldId id="259" r:id="rId6"/>
    <p:sldId id="260" r:id="rId7"/>
    <p:sldId id="261" r:id="rId8"/>
    <p:sldId id="262" r:id="rId9"/>
    <p:sldId id="263" r:id="rId10"/>
    <p:sldId id="264" r:id="rId11"/>
    <p:sldId id="269"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8T19:10:34.506"/>
    </inkml:context>
    <inkml:brush xml:id="br0">
      <inkml:brushProperty name="width" value="0.05" units="cm"/>
      <inkml:brushProperty name="height" value="0.0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27-09-2023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1498372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27-09-2023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91514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27-09-2023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59470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EC9946-F2D7-473A-BC63-F1CC3F0AC057}" type="datetimeFigureOut">
              <a:rPr lang="en-IN" smtClean="0"/>
              <a:t>27-09-2023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411444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C9946-F2D7-473A-BC63-F1CC3F0AC057}" type="datetimeFigureOut">
              <a:rPr lang="en-IN" smtClean="0"/>
              <a:t>27-09-2023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54245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EC9946-F2D7-473A-BC63-F1CC3F0AC057}" type="datetimeFigureOut">
              <a:rPr lang="en-IN" smtClean="0"/>
              <a:t>27-09-2023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70139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EC9946-F2D7-473A-BC63-F1CC3F0AC057}" type="datetimeFigureOut">
              <a:rPr lang="en-IN" smtClean="0"/>
              <a:t>27-09-2023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81444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EC9946-F2D7-473A-BC63-F1CC3F0AC057}" type="datetimeFigureOut">
              <a:rPr lang="en-IN" smtClean="0"/>
              <a:t>27-09-2023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18407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EC9946-F2D7-473A-BC63-F1CC3F0AC057}" type="datetimeFigureOut">
              <a:rPr lang="en-IN" smtClean="0"/>
              <a:t>27-09-2023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284281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EC9946-F2D7-473A-BC63-F1CC3F0AC057}" type="datetimeFigureOut">
              <a:rPr lang="en-IN" smtClean="0"/>
              <a:t>27-09-2023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42764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EC9946-F2D7-473A-BC63-F1CC3F0AC057}" type="datetimeFigureOut">
              <a:rPr lang="en-IN" smtClean="0"/>
              <a:t>27-09-2023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B13506-977B-4BAA-AEBA-BF4BB51F2982}" type="slidenum">
              <a:rPr lang="en-IN" smtClean="0"/>
              <a:t>‹#›</a:t>
            </a:fld>
            <a:endParaRPr lang="en-IN"/>
          </a:p>
        </p:txBody>
      </p:sp>
    </p:spTree>
    <p:extLst>
      <p:ext uri="{BB962C8B-B14F-4D97-AF65-F5344CB8AC3E}">
        <p14:creationId xmlns:p14="http://schemas.microsoft.com/office/powerpoint/2010/main" val="129491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C9946-F2D7-473A-BC63-F1CC3F0AC057}" type="datetimeFigureOut">
              <a:rPr lang="en-IN" smtClean="0"/>
              <a:t>27-09-2023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13506-977B-4BAA-AEBA-BF4BB51F2982}" type="slidenum">
              <a:rPr lang="en-IN" smtClean="0"/>
              <a:t>‹#›</a:t>
            </a:fld>
            <a:endParaRPr lang="en-IN"/>
          </a:p>
        </p:txBody>
      </p:sp>
    </p:spTree>
    <p:extLst>
      <p:ext uri="{BB962C8B-B14F-4D97-AF65-F5344CB8AC3E}">
        <p14:creationId xmlns:p14="http://schemas.microsoft.com/office/powerpoint/2010/main" val="41314492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FD265B-BF43-C975-6CDE-F1E8A9F7FAC7}"/>
              </a:ext>
            </a:extLst>
          </p:cNvPr>
          <p:cNvPicPr>
            <a:picLocks noChangeAspect="1"/>
          </p:cNvPicPr>
          <p:nvPr/>
        </p:nvPicPr>
        <p:blipFill rotWithShape="1">
          <a:blip r:embed="rId3"/>
          <a:srcRect b="34463"/>
          <a:stretch/>
        </p:blipFill>
        <p:spPr>
          <a:xfrm>
            <a:off x="0" y="-30379"/>
            <a:ext cx="12192000" cy="4496502"/>
          </a:xfrm>
          <a:prstGeom prst="rect">
            <a:avLst/>
          </a:prstGeom>
        </p:spPr>
      </p:pic>
      <p:sp>
        <p:nvSpPr>
          <p:cNvPr id="3" name="TextBox 2">
            <a:extLst>
              <a:ext uri="{FF2B5EF4-FFF2-40B4-BE49-F238E27FC236}">
                <a16:creationId xmlns:a16="http://schemas.microsoft.com/office/drawing/2014/main" id="{B468C7AC-8D4B-C0BF-D22E-E0C0B9B216CD}"/>
              </a:ext>
            </a:extLst>
          </p:cNvPr>
          <p:cNvSpPr txBox="1"/>
          <p:nvPr/>
        </p:nvSpPr>
        <p:spPr>
          <a:xfrm>
            <a:off x="6475396" y="5470239"/>
            <a:ext cx="6097604" cy="1161600"/>
          </a:xfrm>
          <a:prstGeom prst="rect">
            <a:avLst/>
          </a:prstGeom>
          <a:noFill/>
        </p:spPr>
        <p:txBody>
          <a:bodyPr wrap="square">
            <a:spAutoFit/>
          </a:bodyPr>
          <a:lstStyle/>
          <a:p>
            <a:pPr algn="ctr">
              <a:lnSpc>
                <a:spcPct val="106000"/>
              </a:lnSpc>
              <a:spcAft>
                <a:spcPts val="800"/>
              </a:spcAft>
              <a:tabLst>
                <a:tab pos="1487170" algn="l"/>
              </a:tabLst>
            </a:pPr>
            <a:r>
              <a:rPr lang="en-US" dirty="0">
                <a:solidFill>
                  <a:schemeClr val="bg1"/>
                </a:solidFill>
                <a:latin typeface="Copperplate Gothic Bold" panose="020E0705020206020404" pitchFamily="34" charset="0"/>
                <a:ea typeface="Calibri" panose="020F0502020204030204" pitchFamily="34" charset="0"/>
                <a:cs typeface="Times New Roman" panose="02020603050405020304" pitchFamily="18" charset="0"/>
              </a:rPr>
              <a:t>By :</a:t>
            </a:r>
          </a:p>
          <a:p>
            <a:pPr algn="ctr">
              <a:lnSpc>
                <a:spcPct val="106000"/>
              </a:lnSpc>
              <a:spcAft>
                <a:spcPts val="800"/>
              </a:spcAft>
              <a:tabLst>
                <a:tab pos="1487170" algn="l"/>
              </a:tabLst>
            </a:pPr>
            <a:r>
              <a:rPr lang="en-US" sz="1800" dirty="0">
                <a:solidFill>
                  <a:schemeClr val="bg1"/>
                </a:solidFill>
                <a:effectLst/>
                <a:latin typeface="Copperplate Gothic Bold" panose="020E0705020206020404" pitchFamily="34" charset="0"/>
                <a:ea typeface="Calibri" panose="020F0502020204030204" pitchFamily="34" charset="0"/>
                <a:cs typeface="Times New Roman" panose="02020603050405020304" pitchFamily="18" charset="0"/>
              </a:rPr>
              <a:t>	Shaik </a:t>
            </a:r>
            <a:r>
              <a:rPr lang="en-US" sz="1800" dirty="0" err="1">
                <a:solidFill>
                  <a:schemeClr val="bg1"/>
                </a:solidFill>
                <a:effectLst/>
                <a:latin typeface="Copperplate Gothic Bold" panose="020E0705020206020404" pitchFamily="34" charset="0"/>
                <a:ea typeface="Calibri" panose="020F0502020204030204" pitchFamily="34" charset="0"/>
                <a:cs typeface="Times New Roman" panose="02020603050405020304" pitchFamily="18" charset="0"/>
              </a:rPr>
              <a:t>Jafer</a:t>
            </a:r>
            <a:r>
              <a:rPr lang="en-US" sz="1800" dirty="0">
                <a:solidFill>
                  <a:schemeClr val="bg1"/>
                </a:solidFill>
                <a:effectLst/>
                <a:latin typeface="Copperplate Gothic Bold" panose="020E0705020206020404" pitchFamily="34" charset="0"/>
                <a:ea typeface="Calibri" panose="020F0502020204030204" pitchFamily="34" charset="0"/>
                <a:cs typeface="Times New Roman" panose="02020603050405020304" pitchFamily="18" charset="0"/>
              </a:rPr>
              <a:t> Ali</a:t>
            </a:r>
          </a:p>
          <a:p>
            <a:pPr algn="ctr">
              <a:lnSpc>
                <a:spcPct val="106000"/>
              </a:lnSpc>
              <a:spcAft>
                <a:spcPts val="800"/>
              </a:spcAft>
              <a:tabLst>
                <a:tab pos="1487170" algn="l"/>
              </a:tabLst>
            </a:pPr>
            <a:r>
              <a:rPr lang="en-US" dirty="0">
                <a:solidFill>
                  <a:schemeClr val="bg1"/>
                </a:solidFill>
                <a:latin typeface="Copperplate Gothic Bold" panose="020E0705020206020404" pitchFamily="34" charset="0"/>
                <a:ea typeface="Calibri" panose="020F0502020204030204" pitchFamily="34" charset="0"/>
                <a:cs typeface="Times New Roman" panose="02020603050405020304" pitchFamily="18" charset="0"/>
              </a:rPr>
              <a:t>	12110092</a:t>
            </a:r>
            <a:endParaRPr lang="en-IN" sz="1800" dirty="0">
              <a:solidFill>
                <a:schemeClr val="bg1"/>
              </a:solidFill>
              <a:effectLst/>
              <a:latin typeface="Copperplate Gothic Bold" panose="020E07050202060204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894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F2B074-A339-2710-E075-DDA3DBC69095}"/>
              </a:ext>
            </a:extLst>
          </p:cNvPr>
          <p:cNvSpPr txBox="1"/>
          <p:nvPr/>
        </p:nvSpPr>
        <p:spPr>
          <a:xfrm flipH="1">
            <a:off x="366561" y="401052"/>
            <a:ext cx="5526406" cy="461665"/>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latin typeface="Century" panose="02040604050505020304" pitchFamily="18" charset="0"/>
              </a:rPr>
              <a:t>Contact Us Page </a:t>
            </a:r>
          </a:p>
        </p:txBody>
      </p:sp>
      <p:pic>
        <p:nvPicPr>
          <p:cNvPr id="3" name="Picture 2">
            <a:extLst>
              <a:ext uri="{FF2B5EF4-FFF2-40B4-BE49-F238E27FC236}">
                <a16:creationId xmlns:a16="http://schemas.microsoft.com/office/drawing/2014/main" id="{4FCB9FC4-9BA7-6829-F795-D46107DE913C}"/>
              </a:ext>
            </a:extLst>
          </p:cNvPr>
          <p:cNvPicPr>
            <a:picLocks noChangeAspect="1"/>
          </p:cNvPicPr>
          <p:nvPr/>
        </p:nvPicPr>
        <p:blipFill>
          <a:blip r:embed="rId3"/>
          <a:stretch>
            <a:fillRect/>
          </a:stretch>
        </p:blipFill>
        <p:spPr>
          <a:xfrm>
            <a:off x="449563" y="1187452"/>
            <a:ext cx="11100370" cy="5118363"/>
          </a:xfrm>
          <a:prstGeom prst="rect">
            <a:avLst/>
          </a:prstGeom>
        </p:spPr>
      </p:pic>
    </p:spTree>
    <p:extLst>
      <p:ext uri="{BB962C8B-B14F-4D97-AF65-F5344CB8AC3E}">
        <p14:creationId xmlns:p14="http://schemas.microsoft.com/office/powerpoint/2010/main" val="1799595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F2B074-A339-2710-E075-DDA3DBC69095}"/>
              </a:ext>
            </a:extLst>
          </p:cNvPr>
          <p:cNvSpPr txBox="1"/>
          <p:nvPr/>
        </p:nvSpPr>
        <p:spPr>
          <a:xfrm flipH="1">
            <a:off x="413338" y="350128"/>
            <a:ext cx="5526406" cy="461665"/>
          </a:xfrm>
          <a:prstGeom prst="rect">
            <a:avLst/>
          </a:prstGeom>
          <a:noFill/>
        </p:spPr>
        <p:txBody>
          <a:bodyPr wrap="square" rtlCol="0">
            <a:spAutoFit/>
          </a:bodyPr>
          <a:lstStyle/>
          <a:p>
            <a:pPr marL="285750" indent="-285750">
              <a:buFont typeface="Wingdings" panose="05000000000000000000" pitchFamily="2" charset="2"/>
              <a:buChar char="v"/>
            </a:pPr>
            <a:r>
              <a:rPr lang="en-IN" sz="2400" b="1" dirty="0">
                <a:latin typeface="Century" panose="02040604050505020304" pitchFamily="18" charset="0"/>
              </a:rPr>
              <a:t>Package Page</a:t>
            </a:r>
          </a:p>
        </p:txBody>
      </p:sp>
      <p:pic>
        <p:nvPicPr>
          <p:cNvPr id="5" name="Picture 4">
            <a:extLst>
              <a:ext uri="{FF2B5EF4-FFF2-40B4-BE49-F238E27FC236}">
                <a16:creationId xmlns:a16="http://schemas.microsoft.com/office/drawing/2014/main" id="{B57E9AE0-A838-1ED1-CD6D-7D3A0C62E272}"/>
              </a:ext>
            </a:extLst>
          </p:cNvPr>
          <p:cNvPicPr>
            <a:picLocks noChangeAspect="1"/>
          </p:cNvPicPr>
          <p:nvPr/>
        </p:nvPicPr>
        <p:blipFill>
          <a:blip r:embed="rId3"/>
          <a:stretch>
            <a:fillRect/>
          </a:stretch>
        </p:blipFill>
        <p:spPr>
          <a:xfrm>
            <a:off x="634719" y="1177727"/>
            <a:ext cx="10922561" cy="5099312"/>
          </a:xfrm>
          <a:prstGeom prst="rect">
            <a:avLst/>
          </a:prstGeom>
        </p:spPr>
      </p:pic>
    </p:spTree>
    <p:extLst>
      <p:ext uri="{BB962C8B-B14F-4D97-AF65-F5344CB8AC3E}">
        <p14:creationId xmlns:p14="http://schemas.microsoft.com/office/powerpoint/2010/main" val="2916987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AD575-907C-7C79-1738-8DD8DFE36FEE}"/>
              </a:ext>
            </a:extLst>
          </p:cNvPr>
          <p:cNvSpPr txBox="1"/>
          <p:nvPr/>
        </p:nvSpPr>
        <p:spPr>
          <a:xfrm flipH="1">
            <a:off x="636269" y="2704296"/>
            <a:ext cx="2345056" cy="1015663"/>
          </a:xfrm>
          <a:prstGeom prst="rect">
            <a:avLst/>
          </a:prstGeom>
          <a:noFill/>
        </p:spPr>
        <p:txBody>
          <a:bodyPr wrap="square" rtlCol="0">
            <a:spAutoFit/>
          </a:bodyPr>
          <a:lstStyle/>
          <a:p>
            <a:r>
              <a:rPr lang="en-IN" sz="3000" dirty="0">
                <a:latin typeface="Century" panose="02040604050505020304" pitchFamily="18" charset="0"/>
              </a:rPr>
              <a:t>Concluded With…</a:t>
            </a:r>
          </a:p>
        </p:txBody>
      </p:sp>
      <p:sp>
        <p:nvSpPr>
          <p:cNvPr id="4" name="TextBox 3">
            <a:extLst>
              <a:ext uri="{FF2B5EF4-FFF2-40B4-BE49-F238E27FC236}">
                <a16:creationId xmlns:a16="http://schemas.microsoft.com/office/drawing/2014/main" id="{B3D6AA4F-3BEC-5C26-D34F-2F5E25D5C64E}"/>
              </a:ext>
            </a:extLst>
          </p:cNvPr>
          <p:cNvSpPr txBox="1"/>
          <p:nvPr/>
        </p:nvSpPr>
        <p:spPr>
          <a:xfrm>
            <a:off x="3539691" y="2274838"/>
            <a:ext cx="7779618" cy="2862322"/>
          </a:xfrm>
          <a:prstGeom prst="rect">
            <a:avLst/>
          </a:prstGeom>
          <a:noFill/>
        </p:spPr>
        <p:txBody>
          <a:bodyPr wrap="square">
            <a:spAutoFit/>
          </a:bodyPr>
          <a:lstStyle/>
          <a:p>
            <a:r>
              <a:rPr lang="en-US" dirty="0">
                <a:latin typeface="Cascadia Mono" panose="020B0609020000020004" pitchFamily="49" charset="0"/>
                <a:ea typeface="Cascadia Mono" panose="020B0609020000020004" pitchFamily="49" charset="0"/>
                <a:cs typeface="Cascadia Mono" panose="020B0609020000020004" pitchFamily="49" charset="0"/>
              </a:rPr>
              <a:t>The completion of the "Wandering.com" travel and tourism website project marks a significant achievement in the realm of web development and </a:t>
            </a:r>
            <a:r>
              <a:rPr lang="en-US" dirty="0" err="1">
                <a:latin typeface="Cascadia Mono" panose="020B0609020000020004" pitchFamily="49" charset="0"/>
                <a:ea typeface="Cascadia Mono" panose="020B0609020000020004" pitchFamily="49" charset="0"/>
                <a:cs typeface="Cascadia Mono" panose="020B0609020000020004" pitchFamily="49" charset="0"/>
              </a:rPr>
              <a:t>usercentered</a:t>
            </a:r>
            <a:r>
              <a:rPr lang="en-US" dirty="0">
                <a:latin typeface="Cascadia Mono" panose="020B0609020000020004" pitchFamily="49" charset="0"/>
                <a:ea typeface="Cascadia Mono" panose="020B0609020000020004" pitchFamily="49" charset="0"/>
                <a:cs typeface="Cascadia Mono" panose="020B0609020000020004" pitchFamily="49" charset="0"/>
              </a:rPr>
              <a:t> design. This endeavor aimed to create a digital space that resonates with travel enthusiasts, inspiring them to explore new destinations, engage in exciting adventure activities, and plan their dream vacations. The project's success can be attributed to the fusion of innovative design, interactive features, and comprehensive content that cater to the diverse interests of the target audience.</a:t>
            </a:r>
            <a:endParaRPr lang="en-IN" dirty="0">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3" name="TextBox 12">
            <a:extLst>
              <a:ext uri="{FF2B5EF4-FFF2-40B4-BE49-F238E27FC236}">
                <a16:creationId xmlns:a16="http://schemas.microsoft.com/office/drawing/2014/main" id="{FBC54F68-5C6D-E2F1-FED4-A2E89F781D16}"/>
              </a:ext>
            </a:extLst>
          </p:cNvPr>
          <p:cNvSpPr txBox="1"/>
          <p:nvPr/>
        </p:nvSpPr>
        <p:spPr>
          <a:xfrm>
            <a:off x="2358190" y="5614556"/>
            <a:ext cx="7642458" cy="369332"/>
          </a:xfrm>
          <a:prstGeom prst="rect">
            <a:avLst/>
          </a:prstGeom>
          <a:noFill/>
        </p:spPr>
        <p:txBody>
          <a:bodyPr wrap="square">
            <a:spAutoFit/>
          </a:bodyPr>
          <a:lstStyle/>
          <a:p>
            <a:r>
              <a:rPr lang="en-IN" b="0" dirty="0">
                <a:solidFill>
                  <a:schemeClr val="accent3"/>
                </a:solidFill>
                <a:effectLst/>
                <a:latin typeface="Consolas" panose="020B0609020204030204" pitchFamily="49" charset="0"/>
              </a:rPr>
              <a:t>GitHub Link:  </a:t>
            </a:r>
            <a:r>
              <a:rPr lang="en-IN" b="0" dirty="0">
                <a:solidFill>
                  <a:srgbClr val="CE9178"/>
                </a:solidFill>
                <a:effectLst/>
                <a:latin typeface="Consolas" panose="020B0609020204030204" pitchFamily="49" charset="0"/>
              </a:rPr>
              <a:t>http://Bhargav0326/Travelling-and-Tourism</a:t>
            </a: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09686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185136"/>
      </p:ext>
    </p:extLst>
  </p:cSld>
  <p:clrMapOvr>
    <a:masterClrMapping/>
  </p:clrMapOvr>
  <p:transition spd="slow">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161B8C-132F-CC3D-30A0-E8631226B22A}"/>
                  </a:ext>
                </a:extLst>
              </p14:cNvPr>
              <p14:cNvContentPartPr/>
              <p14:nvPr/>
            </p14:nvContentPartPr>
            <p14:xfrm>
              <a:off x="355661" y="933802"/>
              <a:ext cx="360" cy="360"/>
            </p14:xfrm>
          </p:contentPart>
        </mc:Choice>
        <mc:Fallback xmlns="">
          <p:pic>
            <p:nvPicPr>
              <p:cNvPr id="2" name="Ink 1">
                <a:extLst>
                  <a:ext uri="{FF2B5EF4-FFF2-40B4-BE49-F238E27FC236}">
                    <a16:creationId xmlns:a16="http://schemas.microsoft.com/office/drawing/2014/main" id="{90161B8C-132F-CC3D-30A0-E8631226B22A}"/>
                  </a:ext>
                </a:extLst>
              </p:cNvPr>
              <p:cNvPicPr/>
              <p:nvPr/>
            </p:nvPicPr>
            <p:blipFill>
              <a:blip r:embed="rId3"/>
              <a:stretch>
                <a:fillRect/>
              </a:stretch>
            </p:blipFill>
            <p:spPr>
              <a:xfrm>
                <a:off x="347021" y="924802"/>
                <a:ext cx="18000" cy="18000"/>
              </a:xfrm>
              <a:prstGeom prst="rect">
                <a:avLst/>
              </a:prstGeom>
            </p:spPr>
          </p:pic>
        </mc:Fallback>
      </mc:AlternateContent>
      <p:sp>
        <p:nvSpPr>
          <p:cNvPr id="6" name="TextBox 5">
            <a:extLst>
              <a:ext uri="{FF2B5EF4-FFF2-40B4-BE49-F238E27FC236}">
                <a16:creationId xmlns:a16="http://schemas.microsoft.com/office/drawing/2014/main" id="{3F1C3C8D-C885-0E7B-BDE5-AE19AB67BBD8}"/>
              </a:ext>
            </a:extLst>
          </p:cNvPr>
          <p:cNvSpPr txBox="1"/>
          <p:nvPr/>
        </p:nvSpPr>
        <p:spPr>
          <a:xfrm>
            <a:off x="355661" y="482944"/>
            <a:ext cx="3062520" cy="523028"/>
          </a:xfrm>
          <a:prstGeom prst="rect">
            <a:avLst/>
          </a:prstGeom>
          <a:noFill/>
        </p:spPr>
        <p:txBody>
          <a:bodyPr wrap="square">
            <a:spAutoFit/>
          </a:bodyPr>
          <a:lstStyle/>
          <a:p>
            <a:pPr algn="ctr">
              <a:lnSpc>
                <a:spcPct val="106000"/>
              </a:lnSpc>
              <a:spcAft>
                <a:spcPts val="800"/>
              </a:spcAft>
              <a:tabLst>
                <a:tab pos="1487170" algn="l"/>
              </a:tabLst>
            </a:pPr>
            <a:r>
              <a:rPr lang="en-IN" sz="2800" b="1" u="sng" dirty="0">
                <a:effectLst/>
                <a:latin typeface="Copperplate Gothic Bold" panose="020E0705020206020404" pitchFamily="34" charset="0"/>
                <a:ea typeface="Calibri" panose="020F0502020204030204" pitchFamily="34" charset="0"/>
                <a:cs typeface="Times New Roman" panose="02020603050405020304" pitchFamily="18" charset="0"/>
              </a:rPr>
              <a:t>Certificate</a:t>
            </a:r>
            <a:endParaRPr lang="en-IN" sz="2800" dirty="0">
              <a:effectLst/>
              <a:latin typeface="Copperplate Gothic Bold" panose="020E07050202060204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65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CECDE5-42E8-59BA-9931-011DAFE647EE}"/>
              </a:ext>
            </a:extLst>
          </p:cNvPr>
          <p:cNvSpPr txBox="1"/>
          <p:nvPr/>
        </p:nvSpPr>
        <p:spPr>
          <a:xfrm>
            <a:off x="623236" y="1129182"/>
            <a:ext cx="6097604" cy="707886"/>
          </a:xfrm>
          <a:prstGeom prst="rect">
            <a:avLst/>
          </a:prstGeom>
          <a:noFill/>
        </p:spPr>
        <p:txBody>
          <a:bodyPr wrap="square">
            <a:spAutoFit/>
          </a:bodyPr>
          <a:lstStyle/>
          <a:p>
            <a:r>
              <a:rPr lang="en-IN" sz="4000" u="sng" dirty="0">
                <a:latin typeface="Cascadia Mono" panose="020B0609020000020004" pitchFamily="49" charset="0"/>
                <a:ea typeface="Cascadia Mono" panose="020B0609020000020004" pitchFamily="49" charset="0"/>
                <a:cs typeface="Cascadia Mono" panose="020B0609020000020004" pitchFamily="49" charset="0"/>
              </a:rPr>
              <a:t>Project Title</a:t>
            </a:r>
            <a:r>
              <a:rPr lang="en-IN" sz="4000" dirty="0">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6" name="TextBox 5">
            <a:extLst>
              <a:ext uri="{FF2B5EF4-FFF2-40B4-BE49-F238E27FC236}">
                <a16:creationId xmlns:a16="http://schemas.microsoft.com/office/drawing/2014/main" id="{0B4F5810-C021-FB96-1E80-BF5F15DC4533}"/>
              </a:ext>
            </a:extLst>
          </p:cNvPr>
          <p:cNvSpPr txBox="1"/>
          <p:nvPr/>
        </p:nvSpPr>
        <p:spPr>
          <a:xfrm>
            <a:off x="1020278" y="3114033"/>
            <a:ext cx="9849050" cy="923330"/>
          </a:xfrm>
          <a:prstGeom prst="rect">
            <a:avLst/>
          </a:prstGeom>
          <a:noFill/>
        </p:spPr>
        <p:txBody>
          <a:bodyPr wrap="square">
            <a:spAutoFit/>
          </a:bodyPr>
          <a:lstStyle/>
          <a:p>
            <a:r>
              <a:rPr lang="en-IN" sz="5400" dirty="0">
                <a:latin typeface="Copperplate Gothic Bold" panose="020E0705020206020404" pitchFamily="34" charset="0"/>
              </a:rPr>
              <a:t>Travelling and Tourism</a:t>
            </a:r>
          </a:p>
        </p:txBody>
      </p:sp>
      <p:sp>
        <p:nvSpPr>
          <p:cNvPr id="11" name="TextBox 10">
            <a:extLst>
              <a:ext uri="{FF2B5EF4-FFF2-40B4-BE49-F238E27FC236}">
                <a16:creationId xmlns:a16="http://schemas.microsoft.com/office/drawing/2014/main" id="{7A418E87-3DA1-91BA-4101-AA11DFDBA11E}"/>
              </a:ext>
            </a:extLst>
          </p:cNvPr>
          <p:cNvSpPr txBox="1"/>
          <p:nvPr/>
        </p:nvSpPr>
        <p:spPr>
          <a:xfrm>
            <a:off x="5252987" y="5251764"/>
            <a:ext cx="6097604" cy="1015663"/>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Name of Website</a:t>
            </a:r>
          </a:p>
          <a:p>
            <a:r>
              <a:rPr lang="en-IN" sz="2800" b="1" dirty="0">
                <a:solidFill>
                  <a:srgbClr val="0070C0"/>
                </a:solidFill>
                <a:latin typeface="Times New Roman" panose="02020603050405020304" pitchFamily="18" charset="0"/>
                <a:cs typeface="Times New Roman" panose="02020603050405020304" pitchFamily="18" charset="0"/>
              </a:rPr>
              <a:t>						</a:t>
            </a:r>
            <a:r>
              <a:rPr lang="en-IN" sz="2800" b="1" dirty="0">
                <a:solidFill>
                  <a:srgbClr val="0070C0"/>
                </a:solidFill>
                <a:latin typeface="Segoe Script" panose="030B0504020000000003" pitchFamily="66" charset="0"/>
              </a:rPr>
              <a:t>Wandering.com</a:t>
            </a:r>
          </a:p>
        </p:txBody>
      </p:sp>
    </p:spTree>
    <p:extLst>
      <p:ext uri="{BB962C8B-B14F-4D97-AF65-F5344CB8AC3E}">
        <p14:creationId xmlns:p14="http://schemas.microsoft.com/office/powerpoint/2010/main" val="1611874455"/>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3000" r="-3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ED380F-ABAF-E99E-000E-E1112CDD8469}"/>
              </a:ext>
            </a:extLst>
          </p:cNvPr>
          <p:cNvSpPr txBox="1"/>
          <p:nvPr/>
        </p:nvSpPr>
        <p:spPr>
          <a:xfrm flipH="1">
            <a:off x="3346131" y="429617"/>
            <a:ext cx="5499737" cy="553998"/>
          </a:xfrm>
          <a:prstGeom prst="rect">
            <a:avLst/>
          </a:prstGeom>
          <a:noFill/>
        </p:spPr>
        <p:txBody>
          <a:bodyPr wrap="square" rtlCol="0">
            <a:spAutoFit/>
          </a:bodyPr>
          <a:lstStyle/>
          <a:p>
            <a:r>
              <a:rPr lang="en-IN" sz="3000" b="1" u="sng" dirty="0">
                <a:solidFill>
                  <a:schemeClr val="accent3"/>
                </a:solidFill>
                <a:latin typeface="Cascadia Mono SemiBold" panose="020B0609020000020004" pitchFamily="49" charset="0"/>
                <a:ea typeface="Cascadia Mono SemiBold" panose="020B0609020000020004" pitchFamily="49" charset="0"/>
                <a:cs typeface="Cascadia Mono SemiBold" panose="020B0609020000020004" pitchFamily="49" charset="0"/>
              </a:rPr>
              <a:t>Travel and Tourism</a:t>
            </a:r>
          </a:p>
        </p:txBody>
      </p:sp>
      <p:sp>
        <p:nvSpPr>
          <p:cNvPr id="4" name="TextBox 3">
            <a:extLst>
              <a:ext uri="{FF2B5EF4-FFF2-40B4-BE49-F238E27FC236}">
                <a16:creationId xmlns:a16="http://schemas.microsoft.com/office/drawing/2014/main" id="{7BF27526-2528-521F-9EDE-9D67FC3C3F76}"/>
              </a:ext>
            </a:extLst>
          </p:cNvPr>
          <p:cNvSpPr txBox="1"/>
          <p:nvPr/>
        </p:nvSpPr>
        <p:spPr>
          <a:xfrm>
            <a:off x="609600" y="1365202"/>
            <a:ext cx="6096000" cy="369332"/>
          </a:xfrm>
          <a:prstGeom prst="rect">
            <a:avLst/>
          </a:prstGeom>
          <a:noFill/>
        </p:spPr>
        <p:txBody>
          <a:bodyPr wrap="square">
            <a:spAutoFit/>
          </a:bodyPr>
          <a:lstStyle/>
          <a:p>
            <a:r>
              <a:rPr lang="en-IN" sz="1800" dirty="0">
                <a:solidFill>
                  <a:schemeClr val="bg1"/>
                </a:solidFill>
                <a:latin typeface="Century" panose="02040604050505020304" pitchFamily="18" charset="0"/>
              </a:rPr>
              <a:t>Summer Training :</a:t>
            </a:r>
          </a:p>
        </p:txBody>
      </p:sp>
      <p:sp>
        <p:nvSpPr>
          <p:cNvPr id="5" name="TextBox 4">
            <a:extLst>
              <a:ext uri="{FF2B5EF4-FFF2-40B4-BE49-F238E27FC236}">
                <a16:creationId xmlns:a16="http://schemas.microsoft.com/office/drawing/2014/main" id="{326ADAD4-1867-3D10-85BF-AA02A2885666}"/>
              </a:ext>
            </a:extLst>
          </p:cNvPr>
          <p:cNvSpPr txBox="1"/>
          <p:nvPr/>
        </p:nvSpPr>
        <p:spPr>
          <a:xfrm>
            <a:off x="2914048" y="1365202"/>
            <a:ext cx="6097604" cy="369332"/>
          </a:xfrm>
          <a:prstGeom prst="rect">
            <a:avLst/>
          </a:prstGeom>
          <a:noFill/>
        </p:spPr>
        <p:txBody>
          <a:bodyPr wrap="square">
            <a:spAutoFit/>
          </a:bodyPr>
          <a:lstStyle/>
          <a:p>
            <a:r>
              <a:rPr lang="en-IN" sz="1800" b="1" kern="0" dirty="0">
                <a:solidFill>
                  <a:schemeClr val="bg1"/>
                </a:solidFill>
                <a:effectLst/>
                <a:latin typeface="Times New Roman" panose="02020603050405020304" pitchFamily="18" charset="0"/>
                <a:ea typeface="Calibri" panose="020F0502020204030204" pitchFamily="34" charset="0"/>
              </a:rPr>
              <a:t>“Micro learning in web development</a:t>
            </a:r>
            <a:r>
              <a:rPr lang="en-IN" sz="1800" kern="0" dirty="0">
                <a:solidFill>
                  <a:schemeClr val="bg1"/>
                </a:solidFill>
                <a:effectLst/>
                <a:latin typeface="Times New Roman" panose="02020603050405020304" pitchFamily="18" charset="0"/>
                <a:ea typeface="Calibri" panose="020F0502020204030204" pitchFamily="34" charset="0"/>
              </a:rPr>
              <a:t>” </a:t>
            </a:r>
            <a:endParaRPr lang="en-IN" dirty="0">
              <a:solidFill>
                <a:schemeClr val="bg1"/>
              </a:solidFill>
            </a:endParaRPr>
          </a:p>
        </p:txBody>
      </p:sp>
      <p:sp>
        <p:nvSpPr>
          <p:cNvPr id="9" name="TextBox 8">
            <a:extLst>
              <a:ext uri="{FF2B5EF4-FFF2-40B4-BE49-F238E27FC236}">
                <a16:creationId xmlns:a16="http://schemas.microsoft.com/office/drawing/2014/main" id="{27374D5A-FA68-7A75-2AE3-3C66FFB14686}"/>
              </a:ext>
            </a:extLst>
          </p:cNvPr>
          <p:cNvSpPr txBox="1"/>
          <p:nvPr/>
        </p:nvSpPr>
        <p:spPr>
          <a:xfrm>
            <a:off x="609600" y="1734534"/>
            <a:ext cx="9182501" cy="3970318"/>
          </a:xfrm>
          <a:prstGeom prst="rect">
            <a:avLst/>
          </a:prstGeom>
          <a:noFill/>
        </p:spPr>
        <p:txBody>
          <a:bodyPr wrap="square">
            <a:spAutoFit/>
          </a:bodyPr>
          <a:lstStyle/>
          <a:p>
            <a:r>
              <a:rPr lang="en-US" b="1" u="sng" dirty="0">
                <a:solidFill>
                  <a:srgbClr val="569CD6"/>
                </a:solidFill>
                <a:effectLst/>
                <a:latin typeface="Consolas" panose="020B0609020204030204" pitchFamily="49" charset="0"/>
              </a:rPr>
              <a:t>Introduction</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"Wandering.com" is a travel and tourism website project with the aim of providing users with a platform for travel exploration.</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project's primary goal is to inspire and assist travel enthusiasts in planning their dream vacations by offering information and engaging content.</a:t>
            </a:r>
          </a:p>
          <a:p>
            <a:br>
              <a:rPr lang="en-US" b="0" dirty="0">
                <a:solidFill>
                  <a:srgbClr val="D4D4D4"/>
                </a:solidFill>
                <a:effectLst/>
                <a:latin typeface="Consolas" panose="020B0609020204030204" pitchFamily="49" charset="0"/>
              </a:rPr>
            </a:br>
            <a:r>
              <a:rPr lang="en-US" b="1" u="sng" dirty="0">
                <a:solidFill>
                  <a:srgbClr val="569CD6"/>
                </a:solidFill>
                <a:effectLst/>
                <a:latin typeface="Consolas" panose="020B0609020204030204" pitchFamily="49" charset="0"/>
              </a:rPr>
              <a:t>Objectives</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Information </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seeks to act as an information hub, offering extensive details about various travel packages, adventure activities, and tourism destinations.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Users can access in-depth knowledge about their preferred travel options, aiding in informed decision-making.</a:t>
            </a:r>
          </a:p>
        </p:txBody>
      </p:sp>
    </p:spTree>
    <p:extLst>
      <p:ext uri="{BB962C8B-B14F-4D97-AF65-F5344CB8AC3E}">
        <p14:creationId xmlns:p14="http://schemas.microsoft.com/office/powerpoint/2010/main" val="2257825426"/>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FD679-8760-B709-C277-7D1184FD5AA9}"/>
              </a:ext>
            </a:extLst>
          </p:cNvPr>
          <p:cNvSpPr txBox="1"/>
          <p:nvPr/>
        </p:nvSpPr>
        <p:spPr>
          <a:xfrm>
            <a:off x="228599" y="95487"/>
            <a:ext cx="11177337" cy="7294305"/>
          </a:xfrm>
          <a:prstGeom prst="rect">
            <a:avLst/>
          </a:prstGeom>
          <a:noFill/>
        </p:spPr>
        <p:txBody>
          <a:bodyPr wrap="square">
            <a:spAutoFit/>
          </a:bodyPr>
          <a:lstStyle/>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2.</a:t>
            </a:r>
            <a:r>
              <a:rPr lang="en-US" b="1" u="sng" dirty="0">
                <a:solidFill>
                  <a:srgbClr val="569CD6"/>
                </a:solidFill>
                <a:effectLst/>
                <a:latin typeface="Consolas" panose="020B0609020204030204" pitchFamily="49" charset="0"/>
              </a:rPr>
              <a:t>User Engagement</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website focuses on user engagement through a user-friendly interface and captivating visuals.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Interactive features and an intuitive design encourage users to explore the website further, interact with content, and stay engaged.</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3.</a:t>
            </a:r>
            <a:r>
              <a:rPr lang="en-US" b="1" u="sng" dirty="0">
                <a:solidFill>
                  <a:srgbClr val="569CD6"/>
                </a:solidFill>
                <a:effectLst/>
                <a:latin typeface="Consolas" panose="020B0609020204030204" pitchFamily="49" charset="0"/>
              </a:rPr>
              <a:t>Booking Facilitation</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streamlines the booking process by implementing a contact form where users can make inquiries and bookings.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dropdown menu for package selection simplifies the process, making it convenient for users to express their interest.</a:t>
            </a:r>
          </a:p>
          <a:p>
            <a:endParaRPr lang="en-US" b="0" dirty="0">
              <a:solidFill>
                <a:srgbClr val="D4D4D4"/>
              </a:solidFill>
              <a:effectLst/>
              <a:latin typeface="Consolas" panose="020B0609020204030204" pitchFamily="49" charset="0"/>
            </a:endParaRPr>
          </a:p>
          <a:p>
            <a:r>
              <a:rPr lang="en-US" b="1" u="sng" dirty="0">
                <a:solidFill>
                  <a:srgbClr val="569CD6"/>
                </a:solidFill>
                <a:effectLst/>
                <a:latin typeface="Consolas" panose="020B0609020204030204" pitchFamily="49" charset="0"/>
              </a:rPr>
              <a:t>Scope of Work</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encompasses the creation of a multi-page website with distinct sections, including:</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home page for initial engagement.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 dedicated section for adventure ideas.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Pages for showcasing various travel packages and tours.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Integration of a contact form for user inquiries and bookings.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Responsive design principles ensure that the website is accessible and functional across various devices and screen sizes.</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22779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8077CC-9EB4-693B-1DE0-99FEE06F33C8}"/>
              </a:ext>
            </a:extLst>
          </p:cNvPr>
          <p:cNvSpPr txBox="1"/>
          <p:nvPr/>
        </p:nvSpPr>
        <p:spPr>
          <a:xfrm>
            <a:off x="240631" y="288758"/>
            <a:ext cx="11251933" cy="7017306"/>
          </a:xfrm>
          <a:prstGeom prst="rect">
            <a:avLst/>
          </a:prstGeom>
          <a:noFill/>
        </p:spPr>
        <p:txBody>
          <a:bodyPr wrap="square">
            <a:spAutoFit/>
          </a:bodyPr>
          <a:lstStyle/>
          <a:p>
            <a:r>
              <a:rPr lang="en-US" b="1" u="sng" dirty="0">
                <a:solidFill>
                  <a:srgbClr val="569CD6"/>
                </a:solidFill>
                <a:effectLst/>
                <a:latin typeface="Consolas" panose="020B0609020204030204" pitchFamily="49" charset="0"/>
              </a:rPr>
              <a:t>Importance and Applicability</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Significance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project is significant in catering to the interests and aspirations of travel enthusiasts, providing them with a visually appealing and informative platform.</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u="sng" dirty="0">
                <a:solidFill>
                  <a:srgbClr val="569CD6"/>
                </a:solidFill>
                <a:effectLst/>
                <a:latin typeface="Consolas" panose="020B0609020204030204" pitchFamily="49" charset="0"/>
              </a:rPr>
              <a:t>Applicability</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website is applicable to a broad audience, including:</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Individuals seeking travel inspiration.</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Adventure seekers looking for exciting activities.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Vacation planners in search of packages and tours.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It serves as a one-stop destination for exploring travel options and initiating booking inquiries.</a:t>
            </a:r>
          </a:p>
          <a:p>
            <a:endParaRPr lang="en-US" dirty="0">
              <a:solidFill>
                <a:srgbClr val="D4D4D4"/>
              </a:solidFill>
              <a:latin typeface="Consolas" panose="020B0609020204030204" pitchFamily="49" charset="0"/>
            </a:endParaRPr>
          </a:p>
          <a:p>
            <a:r>
              <a:rPr lang="en-US" b="1" u="sng" dirty="0">
                <a:solidFill>
                  <a:srgbClr val="569CD6"/>
                </a:solidFill>
                <a:effectLst/>
                <a:latin typeface="Consolas" panose="020B0609020204030204" pitchFamily="49" charset="0"/>
              </a:rPr>
              <a:t>Role and Profile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In the role of a developer:</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Responsibilities included designing the website's structure, ensuring an intuitive and appealing layout.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Utilized JavaScript to create interactive features that enhance user engagement.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Implemented CSS to apply styles and layouts consistently throughout the website.</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Ensured the website's responsiveness to cater to users on various devices and screen sizes.</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Curated content to provide accurate and engaging information.</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Developed a user-friendly contact form to facilitate user interaction and inquiries.</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95043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1F82F0-0306-93BE-0BCA-E667A6731EE0}"/>
              </a:ext>
            </a:extLst>
          </p:cNvPr>
          <p:cNvSpPr txBox="1"/>
          <p:nvPr/>
        </p:nvSpPr>
        <p:spPr>
          <a:xfrm>
            <a:off x="195714" y="1663049"/>
            <a:ext cx="11061566" cy="5078313"/>
          </a:xfrm>
          <a:prstGeom prst="rect">
            <a:avLst/>
          </a:prstGeom>
          <a:noFill/>
        </p:spPr>
        <p:txBody>
          <a:bodyPr wrap="square">
            <a:spAutoFit/>
          </a:bodyPr>
          <a:lstStyle/>
          <a:p>
            <a:r>
              <a:rPr lang="en-US" b="1" u="sng" dirty="0">
                <a:solidFill>
                  <a:schemeClr val="accent3"/>
                </a:solidFill>
                <a:effectLst/>
                <a:latin typeface="Consolas" panose="020B0609020204030204" pitchFamily="49" charset="0"/>
              </a:rPr>
              <a:t>Event Listeners</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Event listeners are used to respond to user interactions. In JS code, I have event listeners for:</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#menu-btn: </a:t>
            </a:r>
            <a:r>
              <a:rPr lang="en-US" b="0" dirty="0">
                <a:effectLst/>
                <a:latin typeface="Consolas" panose="020B0609020204030204" pitchFamily="49" charset="0"/>
              </a:rPr>
              <a:t>Opens the navigation menu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#nav-close: </a:t>
            </a:r>
            <a:r>
              <a:rPr lang="en-US" b="0" dirty="0">
                <a:effectLst/>
                <a:latin typeface="Consolas" panose="020B0609020204030204" pitchFamily="49" charset="0"/>
              </a:rPr>
              <a:t>Closes the navigation menu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#search-btn: </a:t>
            </a:r>
            <a:r>
              <a:rPr lang="en-US" b="0" dirty="0">
                <a:effectLst/>
                <a:latin typeface="Consolas" panose="020B0609020204030204" pitchFamily="49" charset="0"/>
              </a:rPr>
              <a:t>Activates the search form when clicked.</a:t>
            </a:r>
          </a:p>
          <a:p>
            <a:pPr marL="285750" indent="-285750">
              <a:buFont typeface="Arial" panose="020B0604020202020204" pitchFamily="34" charset="0"/>
              <a:buChar char="•"/>
            </a:pPr>
            <a:r>
              <a:rPr lang="en-US" b="0" dirty="0">
                <a:solidFill>
                  <a:schemeClr val="accent3"/>
                </a:solidFill>
                <a:effectLst/>
                <a:latin typeface="Consolas" panose="020B0609020204030204" pitchFamily="49" charset="0"/>
              </a:rPr>
              <a:t>#close-search: </a:t>
            </a:r>
            <a:r>
              <a:rPr lang="en-US" b="0" dirty="0">
                <a:effectLst/>
                <a:latin typeface="Consolas" panose="020B0609020204030204" pitchFamily="49" charset="0"/>
              </a:rPr>
              <a:t>Closes the search form when clicked.</a:t>
            </a:r>
          </a:p>
          <a:p>
            <a:pPr marL="285750" indent="-285750">
              <a:buFont typeface="Arial" panose="020B0604020202020204" pitchFamily="34" charset="0"/>
              <a:buChar char="•"/>
            </a:pPr>
            <a:r>
              <a:rPr lang="en-US" b="0" dirty="0" err="1">
                <a:solidFill>
                  <a:schemeClr val="accent3"/>
                </a:solidFill>
                <a:effectLst/>
                <a:latin typeface="Consolas" panose="020B0609020204030204" pitchFamily="49" charset="0"/>
              </a:rPr>
              <a:t>window.onscroll</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Detects scrolling and adds or removes classes accordingly.</a:t>
            </a:r>
          </a:p>
          <a:p>
            <a:pPr marL="285750" indent="-285750">
              <a:buFont typeface="Arial" panose="020B0604020202020204" pitchFamily="34" charset="0"/>
              <a:buChar char="•"/>
            </a:pPr>
            <a:r>
              <a:rPr lang="en-US" dirty="0">
                <a:latin typeface="Consolas" panose="020B0609020204030204" pitchFamily="49" charset="0"/>
              </a:rPr>
              <a:t>I have used </a:t>
            </a:r>
            <a:r>
              <a:rPr lang="en-US" dirty="0">
                <a:solidFill>
                  <a:schemeClr val="accent3"/>
                </a:solidFill>
                <a:latin typeface="Consolas" panose="020B0609020204030204" pitchFamily="49" charset="0"/>
              </a:rPr>
              <a:t>`rem` </a:t>
            </a:r>
            <a:r>
              <a:rPr lang="en-US" dirty="0">
                <a:latin typeface="Consolas" panose="020B0609020204030204" pitchFamily="49" charset="0"/>
              </a:rPr>
              <a:t>units in CSS allows for responsive design, making elements adapt well to different screen sizes and maintaining accessibility.</a:t>
            </a:r>
          </a:p>
          <a:p>
            <a:pPr marL="285750" indent="-285750">
              <a:buFont typeface="Arial" panose="020B0604020202020204" pitchFamily="34" charset="0"/>
              <a:buChar char="•"/>
            </a:pPr>
            <a:endParaRPr lang="en-US" dirty="0">
              <a:latin typeface="Consolas" panose="020B0609020204030204" pitchFamily="49" charset="0"/>
            </a:endParaRPr>
          </a:p>
          <a:p>
            <a:r>
              <a:rPr lang="en-US" b="1" u="sng" dirty="0">
                <a:solidFill>
                  <a:schemeClr val="accent3"/>
                </a:solidFill>
                <a:effectLst/>
                <a:latin typeface="Consolas" panose="020B0609020204030204" pitchFamily="49" charset="0"/>
              </a:rPr>
              <a:t>max-width and min-width</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I have used max-width and min-width properties within media queries to specify when certain styles should be applied or modified based on the viewport width.</a:t>
            </a:r>
          </a:p>
          <a:p>
            <a:endParaRPr lang="en-US" dirty="0">
              <a:latin typeface="Consolas" panose="020B0609020204030204" pitchFamily="49" charset="0"/>
            </a:endParaRPr>
          </a:p>
          <a:p>
            <a:r>
              <a:rPr lang="en-US" b="1" u="sng" dirty="0">
                <a:solidFill>
                  <a:schemeClr val="accent3"/>
                </a:solidFill>
                <a:effectLst/>
                <a:latin typeface="Consolas" panose="020B0609020204030204" pitchFamily="49" charset="0"/>
              </a:rPr>
              <a:t>Flexbox Layout</a:t>
            </a:r>
            <a:r>
              <a:rPr lang="en-US" b="0" dirty="0">
                <a:solidFill>
                  <a:schemeClr val="accent3"/>
                </a:solidFill>
                <a:effectLst/>
                <a:latin typeface="Consolas" panose="020B0609020204030204" pitchFamily="49" charset="0"/>
              </a:rPr>
              <a:t>: </a:t>
            </a:r>
            <a:r>
              <a:rPr lang="en-US" b="0" dirty="0">
                <a:effectLst/>
                <a:latin typeface="Consolas" panose="020B0609020204030204" pitchFamily="49" charset="0"/>
              </a:rPr>
              <a:t>Flexbox (</a:t>
            </a:r>
            <a:r>
              <a:rPr lang="en-US" b="0" dirty="0">
                <a:solidFill>
                  <a:schemeClr val="accent3"/>
                </a:solidFill>
                <a:effectLst/>
                <a:latin typeface="Consolas" panose="020B0609020204030204" pitchFamily="49" charset="0"/>
              </a:rPr>
              <a:t>display: flex;) </a:t>
            </a:r>
            <a:r>
              <a:rPr lang="en-US" b="0" dirty="0">
                <a:effectLst/>
                <a:latin typeface="Consolas" panose="020B0609020204030204" pitchFamily="49" charset="0"/>
              </a:rPr>
              <a:t>is used in some sections (e.g., .header) to create flexible and responsive layouts, especially for aligning items within the header.</a:t>
            </a:r>
          </a:p>
          <a:p>
            <a:endParaRPr lang="en-US" b="0" dirty="0">
              <a:effectLst/>
              <a:latin typeface="Consolas" panose="020B0609020204030204" pitchFamily="49" charset="0"/>
            </a:endParaRPr>
          </a:p>
        </p:txBody>
      </p:sp>
      <p:sp>
        <p:nvSpPr>
          <p:cNvPr id="10" name="TextBox 9">
            <a:extLst>
              <a:ext uri="{FF2B5EF4-FFF2-40B4-BE49-F238E27FC236}">
                <a16:creationId xmlns:a16="http://schemas.microsoft.com/office/drawing/2014/main" id="{BDAA791D-9C90-B861-D38E-8BC712A1DD6D}"/>
              </a:ext>
            </a:extLst>
          </p:cNvPr>
          <p:cNvSpPr txBox="1"/>
          <p:nvPr/>
        </p:nvSpPr>
        <p:spPr>
          <a:xfrm>
            <a:off x="382337" y="725716"/>
            <a:ext cx="6096000" cy="461665"/>
          </a:xfrm>
          <a:prstGeom prst="rect">
            <a:avLst/>
          </a:prstGeom>
          <a:noFill/>
        </p:spPr>
        <p:txBody>
          <a:bodyPr wrap="square">
            <a:spAutoFit/>
          </a:bodyPr>
          <a:lstStyle/>
          <a:p>
            <a:r>
              <a:rPr lang="en-US" sz="2400" b="1" u="sng" dirty="0">
                <a:solidFill>
                  <a:schemeClr val="accent3"/>
                </a:solidFill>
                <a:effectLst/>
                <a:latin typeface="Arial Black" panose="020B0A04020102020204" pitchFamily="34" charset="0"/>
                <a:ea typeface="Cascadia Code" panose="020B0609020000020004" pitchFamily="49" charset="0"/>
                <a:cs typeface="Cascadia Code" panose="020B0609020000020004" pitchFamily="49" charset="0"/>
              </a:rPr>
              <a:t>Key Elements Used</a:t>
            </a:r>
          </a:p>
        </p:txBody>
      </p:sp>
    </p:spTree>
    <p:extLst>
      <p:ext uri="{BB962C8B-B14F-4D97-AF65-F5344CB8AC3E}">
        <p14:creationId xmlns:p14="http://schemas.microsoft.com/office/powerpoint/2010/main" val="15574234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D62063-8D59-DB4A-456D-A7A582C3EF50}"/>
              </a:ext>
            </a:extLst>
          </p:cNvPr>
          <p:cNvSpPr txBox="1"/>
          <p:nvPr/>
        </p:nvSpPr>
        <p:spPr>
          <a:xfrm>
            <a:off x="281577" y="394254"/>
            <a:ext cx="6096000" cy="461665"/>
          </a:xfrm>
          <a:prstGeom prst="rect">
            <a:avLst/>
          </a:prstGeom>
          <a:noFill/>
        </p:spPr>
        <p:txBody>
          <a:bodyPr wrap="square">
            <a:spAutoFit/>
          </a:bodyPr>
          <a:lstStyle/>
          <a:p>
            <a:pPr marL="285750" indent="-285750" algn="l" rtl="0" eaLnBrk="1" latinLnBrk="0" hangingPunct="1">
              <a:spcBef>
                <a:spcPts val="0"/>
              </a:spcBef>
              <a:spcAft>
                <a:spcPts val="0"/>
              </a:spcAft>
              <a:buFont typeface="Wingdings" panose="05000000000000000000" pitchFamily="2" charset="2"/>
              <a:buChar char="v"/>
            </a:pPr>
            <a:r>
              <a:rPr lang="en-IN" sz="2400" dirty="0">
                <a:latin typeface="Century" panose="02040604050505020304" pitchFamily="18" charset="0"/>
              </a:rPr>
              <a:t>Index Page</a:t>
            </a:r>
            <a:endParaRPr lang="en-IN" sz="2400" dirty="0">
              <a:effectLst/>
              <a:latin typeface="Century" panose="02040604050505020304" pitchFamily="18" charset="0"/>
            </a:endParaRPr>
          </a:p>
        </p:txBody>
      </p:sp>
      <p:pic>
        <p:nvPicPr>
          <p:cNvPr id="4" name="Picture 3">
            <a:extLst>
              <a:ext uri="{FF2B5EF4-FFF2-40B4-BE49-F238E27FC236}">
                <a16:creationId xmlns:a16="http://schemas.microsoft.com/office/drawing/2014/main" id="{7FD7BDC9-12EF-492E-531B-E4072893DAEC}"/>
              </a:ext>
            </a:extLst>
          </p:cNvPr>
          <p:cNvPicPr>
            <a:picLocks noChangeAspect="1"/>
          </p:cNvPicPr>
          <p:nvPr/>
        </p:nvPicPr>
        <p:blipFill>
          <a:blip r:embed="rId3"/>
          <a:stretch>
            <a:fillRect/>
          </a:stretch>
        </p:blipFill>
        <p:spPr>
          <a:xfrm>
            <a:off x="281577" y="1105597"/>
            <a:ext cx="11494091" cy="5416828"/>
          </a:xfrm>
          <a:prstGeom prst="rect">
            <a:avLst/>
          </a:prstGeom>
        </p:spPr>
      </p:pic>
    </p:spTree>
    <p:extLst>
      <p:ext uri="{BB962C8B-B14F-4D97-AF65-F5344CB8AC3E}">
        <p14:creationId xmlns:p14="http://schemas.microsoft.com/office/powerpoint/2010/main" val="1505473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CA189-2B9A-EADC-BB83-F2D66455268D}"/>
              </a:ext>
            </a:extLst>
          </p:cNvPr>
          <p:cNvPicPr>
            <a:picLocks noChangeAspect="1"/>
          </p:cNvPicPr>
          <p:nvPr/>
        </p:nvPicPr>
        <p:blipFill>
          <a:blip r:embed="rId3"/>
          <a:stretch>
            <a:fillRect/>
          </a:stretch>
        </p:blipFill>
        <p:spPr>
          <a:xfrm>
            <a:off x="406107" y="1656097"/>
            <a:ext cx="11379785" cy="4546834"/>
          </a:xfrm>
          <a:prstGeom prst="rect">
            <a:avLst/>
          </a:prstGeom>
        </p:spPr>
      </p:pic>
    </p:spTree>
    <p:extLst>
      <p:ext uri="{BB962C8B-B14F-4D97-AF65-F5344CB8AC3E}">
        <p14:creationId xmlns:p14="http://schemas.microsoft.com/office/powerpoint/2010/main" val="24750589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298</TotalTime>
  <Words>794</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Arial Black</vt:lpstr>
      <vt:lpstr>Calibri</vt:lpstr>
      <vt:lpstr>Calibri Light</vt:lpstr>
      <vt:lpstr>Cascadia Mono</vt:lpstr>
      <vt:lpstr>Cascadia Mono SemiBold</vt:lpstr>
      <vt:lpstr>Century</vt:lpstr>
      <vt:lpstr>Consolas</vt:lpstr>
      <vt:lpstr>Copperplate Gothic Bold</vt:lpstr>
      <vt:lpstr>Segoe Script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Kiran</dc:creator>
  <cp:lastModifiedBy>@ Bhargav's</cp:lastModifiedBy>
  <cp:revision>3</cp:revision>
  <dcterms:created xsi:type="dcterms:W3CDTF">2023-09-08T17:50:59Z</dcterms:created>
  <dcterms:modified xsi:type="dcterms:W3CDTF">2023-09-27T15:03:35Z</dcterms:modified>
</cp:coreProperties>
</file>